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4" r:id="rId5"/>
    <p:sldId id="266" r:id="rId6"/>
    <p:sldId id="263" r:id="rId7"/>
    <p:sldId id="260" r:id="rId8"/>
    <p:sldId id="267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E11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adi.sk/d/USohYEhqP4ddu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yadi.sk/i/CKzcck37x90Bw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0" y="0"/>
            <a:ext cx="9140380" cy="6858000"/>
            <a:chOff x="0" y="0"/>
            <a:chExt cx="9140380" cy="6858000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0" y="0"/>
              <a:ext cx="9140380" cy="6858000"/>
              <a:chOff x="0" y="0"/>
              <a:chExt cx="9140380" cy="6858000"/>
            </a:xfrm>
          </p:grpSpPr>
          <p:pic>
            <p:nvPicPr>
              <p:cNvPr id="1026" name="Picture 2" descr="C:\Users\Андрей\Desktop\excursion-16x9-social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0"/>
                <a:ext cx="9140380" cy="6858000"/>
              </a:xfrm>
              <a:prstGeom prst="rect">
                <a:avLst/>
              </a:prstGeom>
              <a:noFill/>
            </p:spPr>
          </p:pic>
          <p:sp>
            <p:nvSpPr>
              <p:cNvPr id="3" name="Прямоугольник 2"/>
              <p:cNvSpPr/>
              <p:nvPr/>
            </p:nvSpPr>
            <p:spPr>
              <a:xfrm>
                <a:off x="3929058" y="4714884"/>
                <a:ext cx="5072098" cy="1857388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200" b="1" dirty="0" smtClean="0">
                    <a:ln w="18000">
                      <a:solidFill>
                        <a:schemeClr val="accent2">
                          <a:satMod val="140000"/>
                        </a:schemeClr>
                      </a:solidFill>
                      <a:prstDash val="solid"/>
                      <a:miter lim="800000"/>
                    </a:ln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Интерактивная  виртуальная экскурсия  для  детей  </a:t>
                </a:r>
              </a:p>
              <a:p>
                <a:pPr algn="ctr"/>
                <a:r>
                  <a:rPr lang="ru-RU" sz="2200" b="1" dirty="0" smtClean="0">
                    <a:ln w="18000">
                      <a:solidFill>
                        <a:schemeClr val="accent2">
                          <a:satMod val="140000"/>
                        </a:schemeClr>
                      </a:solidFill>
                      <a:prstDash val="solid"/>
                      <a:miter lim="800000"/>
                    </a:ln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старшего дошкольного  возраста</a:t>
                </a:r>
              </a:p>
              <a:p>
                <a:pPr algn="ctr"/>
                <a:r>
                  <a:rPr lang="ru-RU" sz="2200" b="1" dirty="0" smtClean="0">
                    <a:ln w="18000">
                      <a:solidFill>
                        <a:schemeClr val="accent2">
                          <a:satMod val="140000"/>
                        </a:schemeClr>
                      </a:solidFill>
                      <a:prstDash val="solid"/>
                      <a:miter lim="800000"/>
                    </a:ln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с  </a:t>
                </a:r>
                <a:r>
                  <a:rPr lang="ru-RU" sz="2200" b="1" dirty="0" err="1" smtClean="0">
                    <a:ln w="18000">
                      <a:solidFill>
                        <a:schemeClr val="accent2">
                          <a:satMod val="140000"/>
                        </a:schemeClr>
                      </a:solidFill>
                      <a:prstDash val="solid"/>
                      <a:miter lim="800000"/>
                    </a:ln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этнорегиональной</a:t>
                </a:r>
                <a:r>
                  <a:rPr lang="ru-RU" sz="2200" b="1" dirty="0" smtClean="0">
                    <a:ln w="18000">
                      <a:solidFill>
                        <a:schemeClr val="accent2">
                          <a:satMod val="140000"/>
                        </a:schemeClr>
                      </a:solidFill>
                      <a:prstDash val="solid"/>
                      <a:miter lim="800000"/>
                    </a:ln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составляющей</a:t>
                </a:r>
              </a:p>
              <a:p>
                <a:pPr algn="ctr"/>
                <a:r>
                  <a:rPr lang="ru-RU" sz="3600" b="1" dirty="0" smtClean="0">
                    <a:ln w="18000">
                      <a:solidFill>
                        <a:schemeClr val="accent2">
                          <a:satMod val="140000"/>
                        </a:schemeClr>
                      </a:solidFill>
                      <a:prstDash val="solid"/>
                      <a:miter lim="800000"/>
                    </a:ln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«Казань - театральная»</a:t>
                </a:r>
                <a:endParaRPr lang="ru-RU" sz="3600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1036" name="Picture 12" descr="http://itd2.mycdn.me/image?id=869601494167&amp;t=20&amp;plc=WEB&amp;tkn=*bXpH2NRdVZLubhfNhEHrC6pCDeE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07504" y="5214950"/>
                <a:ext cx="2190733" cy="1643050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pic>
            <p:nvPicPr>
              <p:cNvPr id="9" name="Picture 2" descr="C:\Users\Андрей\Desktop\excursion-16x9-social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16666" r="83587" b="68750"/>
              <a:stretch>
                <a:fillRect/>
              </a:stretch>
            </p:blipFill>
            <p:spPr bwMode="auto">
              <a:xfrm>
                <a:off x="0" y="0"/>
                <a:ext cx="1512772" cy="1285860"/>
              </a:xfrm>
              <a:prstGeom prst="rect">
                <a:avLst/>
              </a:prstGeom>
              <a:noFill/>
            </p:spPr>
          </p:pic>
          <p:pic>
            <p:nvPicPr>
              <p:cNvPr id="10" name="Picture 2" descr="C:\Users\Андрей\Desktop\excursion-16x9-social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t="15625" r="77335" b="72708"/>
              <a:stretch>
                <a:fillRect/>
              </a:stretch>
            </p:blipFill>
            <p:spPr bwMode="auto">
              <a:xfrm>
                <a:off x="1142976" y="0"/>
                <a:ext cx="1357322" cy="1142984"/>
              </a:xfrm>
              <a:prstGeom prst="rect">
                <a:avLst/>
              </a:prstGeom>
              <a:noFill/>
            </p:spPr>
          </p:pic>
        </p:grpSp>
        <p:sp>
          <p:nvSpPr>
            <p:cNvPr id="11" name="TextBox 10"/>
            <p:cNvSpPr txBox="1"/>
            <p:nvPr/>
          </p:nvSpPr>
          <p:spPr>
            <a:xfrm>
              <a:off x="0" y="116632"/>
              <a:ext cx="2928926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Авторский педагогический </a:t>
              </a:r>
            </a:p>
            <a:p>
              <a:pPr algn="ctr"/>
              <a:r>
                <a:rPr lang="ru-RU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коллектив МАДОУ</a:t>
              </a:r>
            </a:p>
            <a:p>
              <a:pPr algn="ctr"/>
              <a:r>
                <a:rPr lang="ru-RU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 «Детский сад №316» </a:t>
              </a:r>
            </a:p>
            <a:p>
              <a:pPr algn="ctr"/>
              <a:r>
                <a:rPr lang="ru-RU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Советского района</a:t>
              </a:r>
            </a:p>
            <a:p>
              <a:pPr algn="ctr"/>
              <a:r>
                <a:rPr lang="ru-RU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 г.Казани</a:t>
              </a:r>
              <a:endPara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 l="31836" t="20660" r="17187" b="15863"/>
          <a:stretch>
            <a:fillRect/>
          </a:stretch>
        </p:blipFill>
        <p:spPr bwMode="auto">
          <a:xfrm>
            <a:off x="3357554" y="357166"/>
            <a:ext cx="3143271" cy="234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 descr="https://static8.depositphotos.com/1378583/981/v/950/depositphotos_9819787-stock-illustration-education-logo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571480"/>
            <a:ext cx="2273259" cy="192882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57158" y="2857496"/>
            <a:ext cx="857256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Comic Sans MS" pitchFamily="66" charset="0"/>
              </a:rPr>
              <a:t>Электронный образовательный ресурс  апробирован</a:t>
            </a:r>
          </a:p>
          <a:p>
            <a:pPr algn="ctr"/>
            <a:r>
              <a:rPr lang="ru-RU" sz="1600" dirty="0" smtClean="0">
                <a:latin typeface="Comic Sans MS" pitchFamily="66" charset="0"/>
              </a:rPr>
              <a:t>в МАДОУ «Детский сад №316 комбинированного вида»</a:t>
            </a:r>
          </a:p>
          <a:p>
            <a:pPr algn="ctr"/>
            <a:r>
              <a:rPr lang="ru-RU" sz="1600" dirty="0" smtClean="0">
                <a:latin typeface="Comic Sans MS" pitchFamily="66" charset="0"/>
              </a:rPr>
              <a:t>Советского района г.Казани, </a:t>
            </a:r>
          </a:p>
          <a:p>
            <a:pPr algn="ctr"/>
            <a:r>
              <a:rPr lang="ru-RU" sz="1600" dirty="0" smtClean="0">
                <a:latin typeface="Comic Sans MS" pitchFamily="66" charset="0"/>
              </a:rPr>
              <a:t>успешно распространён среди педагогического сообщества </a:t>
            </a:r>
          </a:p>
          <a:p>
            <a:pPr algn="ctr"/>
            <a:r>
              <a:rPr lang="ru-RU" sz="1600" dirty="0" smtClean="0">
                <a:latin typeface="Comic Sans MS" pitchFamily="66" charset="0"/>
              </a:rPr>
              <a:t>на республиканских курсах повышения квалификации воспитателей ДОО </a:t>
            </a:r>
          </a:p>
          <a:p>
            <a:pPr algn="ctr"/>
            <a:r>
              <a:rPr lang="ru-RU" sz="1600" dirty="0" smtClean="0">
                <a:latin typeface="Comic Sans MS" pitchFamily="66" charset="0"/>
              </a:rPr>
              <a:t> Республики Татарстан, представлен родителям воспитанников в рамках</a:t>
            </a:r>
          </a:p>
          <a:p>
            <a:pPr algn="ctr"/>
            <a:r>
              <a:rPr lang="ru-RU" sz="1600" dirty="0" smtClean="0">
                <a:latin typeface="Comic Sans MS" pitchFamily="66" charset="0"/>
              </a:rPr>
              <a:t> «Дня открытых дверей».</a:t>
            </a:r>
          </a:p>
          <a:p>
            <a:pPr algn="ctr"/>
            <a:endParaRPr lang="ru-RU" dirty="0" smtClean="0">
              <a:latin typeface="Comic Sans MS" pitchFamily="66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Достоинства электронного образовательного ресурса: </a:t>
            </a:r>
            <a:endParaRPr lang="ru-RU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ru-RU" sz="1600" dirty="0" smtClean="0">
                <a:latin typeface="Comic Sans MS" pitchFamily="66" charset="0"/>
              </a:rPr>
              <a:t> соответствует ФГОС ДО,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Comic Sans MS" pitchFamily="66" charset="0"/>
              </a:rPr>
              <a:t> разработан с учётом </a:t>
            </a:r>
            <a:r>
              <a:rPr lang="ru-RU" sz="1600" dirty="0" err="1" smtClean="0">
                <a:latin typeface="Comic Sans MS" pitchFamily="66" charset="0"/>
              </a:rPr>
              <a:t>этнорегиональной</a:t>
            </a:r>
            <a:r>
              <a:rPr lang="ru-RU" sz="1600" dirty="0" smtClean="0">
                <a:latin typeface="Comic Sans MS" pitchFamily="66" charset="0"/>
              </a:rPr>
              <a:t> составляющей,</a:t>
            </a:r>
          </a:p>
          <a:p>
            <a:r>
              <a:rPr lang="ru-RU" sz="1600" dirty="0" smtClean="0">
                <a:latin typeface="Comic Sans MS" pitchFamily="66" charset="0"/>
              </a:rPr>
              <a:t>- педагогические коллективы дошкольных образовательных организаций могут применить данный электронный образовательный ресурс в образовательном процессе со своими воспитанниками, создавая свои театральные постановки.  </a:t>
            </a:r>
          </a:p>
          <a:p>
            <a:endParaRPr lang="ru-RU" dirty="0" smtClean="0">
              <a:latin typeface="Comic Sans MS" pitchFamily="66" charset="0"/>
            </a:endParaRPr>
          </a:p>
          <a:p>
            <a:endParaRPr lang="ru-RU" dirty="0" smtClean="0">
              <a:latin typeface="Comic Sans MS" pitchFamily="66" charset="0"/>
            </a:endParaRPr>
          </a:p>
          <a:p>
            <a:pPr algn="ctr"/>
            <a:endParaRPr lang="ru-RU" dirty="0" smtClean="0">
              <a:latin typeface="Comic Sans MS" pitchFamily="66" charset="0"/>
            </a:endParaRPr>
          </a:p>
          <a:p>
            <a:pPr algn="ctr"/>
            <a:endParaRPr lang="ru-RU" dirty="0" smtClean="0">
              <a:latin typeface="Comic Sans MS" pitchFamily="66" charset="0"/>
            </a:endParaRPr>
          </a:p>
          <a:p>
            <a:pPr algn="ctr"/>
            <a:endParaRPr lang="ru-RU" dirty="0" smtClean="0">
              <a:latin typeface="Comic Sans MS" pitchFamily="66" charset="0"/>
            </a:endParaRPr>
          </a:p>
          <a:p>
            <a:pPr algn="ctr"/>
            <a:endParaRPr lang="ru-RU" dirty="0" smtClean="0">
              <a:latin typeface="Comic Sans MS" pitchFamily="66" charset="0"/>
            </a:endParaRPr>
          </a:p>
          <a:p>
            <a:pPr algn="ctr"/>
            <a:endParaRPr lang="ru-RU" dirty="0">
              <a:latin typeface="Comic Sans MS" pitchFamily="66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2285992"/>
            <a:ext cx="857256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Авторский коллектив муниципального автономного дошкольного образовательного учреждения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«Детский сад №316 комбинированного вида» Советского района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г.Казани: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Паткина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Н.В., </a:t>
            </a:r>
            <a:r>
              <a:rPr lang="ru-RU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старший воспитатель;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Гилязутдинова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Э.А.,</a:t>
            </a:r>
            <a:r>
              <a:rPr lang="ru-RU" dirty="0" err="1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воспитатель</a:t>
            </a:r>
            <a:r>
              <a:rPr lang="ru-RU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по обучению татарскому языку;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err="1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Колузанкина</a:t>
            </a:r>
            <a:r>
              <a:rPr lang="ru-RU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Л.Н., музыкальный руководитель;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Борисова Н.А.,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Шернина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С.В.,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Набиуллина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Р.Р., Урванцева Н.А.,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учителя-логопеды;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</a:rPr>
              <a:t>Никонова И.И.,</a:t>
            </a:r>
            <a:r>
              <a:rPr lang="ru-RU" dirty="0" smtClean="0">
                <a:latin typeface="Comic Sans MS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dirty="0" err="1" smtClean="0">
                <a:latin typeface="Comic Sans MS" pitchFamily="66" charset="0"/>
                <a:ea typeface="Times New Roman" pitchFamily="18" charset="0"/>
                <a:cs typeface="Arial" pitchFamily="34" charset="0"/>
              </a:rPr>
              <a:t>Сайфутдинова</a:t>
            </a:r>
            <a:r>
              <a:rPr lang="ru-RU" dirty="0" smtClean="0">
                <a:latin typeface="Comic Sans MS" pitchFamily="66" charset="0"/>
                <a:ea typeface="Times New Roman" pitchFamily="18" charset="0"/>
                <a:cs typeface="Arial" pitchFamily="34" charset="0"/>
              </a:rPr>
              <a:t> Л.А., Богомолова Н.Н.,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Comic Sans MS" pitchFamily="66" charset="0"/>
                <a:ea typeface="Times New Roman" pitchFamily="18" charset="0"/>
                <a:cs typeface="Arial" pitchFamily="34" charset="0"/>
              </a:rPr>
              <a:t>воспитатели.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42852"/>
            <a:ext cx="892971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omic Sans MS" pitchFamily="66" charset="0"/>
              </a:rPr>
              <a:t>Разработчики </a:t>
            </a:r>
          </a:p>
          <a:p>
            <a:pPr algn="ctr"/>
            <a:r>
              <a:rPr lang="ru-RU" sz="6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omic Sans MS" pitchFamily="66" charset="0"/>
              </a:rPr>
              <a:t>и составители </a:t>
            </a:r>
            <a:endParaRPr lang="ru-RU" sz="6600" b="1" dirty="0">
              <a:ln>
                <a:solidFill>
                  <a:srgbClr val="C00000"/>
                </a:solidFill>
              </a:ln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https://cdn4.vectorstock.com/i/1000x1000/42/58/the-programmer-writes-code-vector-9864258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744" b="7068"/>
          <a:stretch>
            <a:fillRect/>
          </a:stretch>
        </p:blipFill>
        <p:spPr bwMode="auto">
          <a:xfrm>
            <a:off x="6357950" y="4429132"/>
            <a:ext cx="2398344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290"/>
            <a:ext cx="833914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omic Sans MS" pitchFamily="66" charset="0"/>
              </a:rPr>
              <a:t>Пояснительная записка</a:t>
            </a:r>
            <a:endParaRPr lang="ru-RU" sz="5400" b="1" dirty="0">
              <a:ln>
                <a:solidFill>
                  <a:srgbClr val="C00000"/>
                </a:solidFill>
              </a:ln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000108"/>
            <a:ext cx="8286808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       </a:t>
            </a:r>
            <a:endParaRPr lang="ru-RU" dirty="0" smtClean="0"/>
          </a:p>
          <a:p>
            <a:pPr algn="just"/>
            <a:r>
              <a:rPr lang="ru-RU" dirty="0" smtClean="0">
                <a:latin typeface="Comic Sans MS" pitchFamily="66" charset="0"/>
              </a:rPr>
              <a:t>       С самых древних времен люди мечтали перемещаться в пространстве, а с появлением компьютеров и развитием сети Интернет эта мечта становится реальностью.</a:t>
            </a:r>
          </a:p>
          <a:p>
            <a:pPr algn="just"/>
            <a:r>
              <a:rPr lang="ru-RU" dirty="0" smtClean="0">
                <a:latin typeface="Comic Sans MS" pitchFamily="66" charset="0"/>
              </a:rPr>
              <a:t>      Человеку необходимо удовлетворять потребности в культурном, познавательном и духовном развитии. Среди множества сетевых ресурсов, объединяющих образовательный процесс с реальной жизнью, служат виртуальные интерактивные экскурсии. </a:t>
            </a:r>
          </a:p>
          <a:p>
            <a:pPr algn="just"/>
            <a:r>
              <a:rPr lang="ru-RU" dirty="0" smtClean="0">
                <a:latin typeface="Comic Sans MS" pitchFamily="66" charset="0"/>
              </a:rPr>
              <a:t>      Интерактивная виртуальная экскурсия  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«Казань - театральная» </a:t>
            </a:r>
            <a:r>
              <a:rPr lang="ru-RU" dirty="0" smtClean="0">
                <a:latin typeface="Comic Sans MS" pitchFamily="66" charset="0"/>
              </a:rPr>
              <a:t>– это экскурсионная программа, предполагающая активное включение  дошкольников в мероприятие, межгрупповое взаимодействие участников образовательного процесса  в «театральном пространстве». </a:t>
            </a:r>
          </a:p>
          <a:p>
            <a:pPr algn="just"/>
            <a:r>
              <a:rPr lang="ru-RU" dirty="0" smtClean="0">
                <a:latin typeface="Comic Sans MS" pitchFamily="66" charset="0"/>
              </a:rPr>
              <a:t>      В нашем дошкольном образовательном учреждении – это воспитанники  старшего дошкольного возраста с общим недоразвитием речи и</a:t>
            </a:r>
            <a:r>
              <a:rPr lang="ru-RU" dirty="0" smtClean="0"/>
              <a:t> </a:t>
            </a:r>
            <a:r>
              <a:rPr lang="ru-RU" dirty="0" smtClean="0">
                <a:latin typeface="Comic Sans MS" pitchFamily="66" charset="0"/>
              </a:rPr>
              <a:t>педагогический потенциал интерактивных  виртуальных экскурсий огромен: объединение аудио, видео и </a:t>
            </a:r>
            <a:r>
              <a:rPr lang="ru-RU" dirty="0" err="1" smtClean="0">
                <a:latin typeface="Comic Sans MS" pitchFamily="66" charset="0"/>
              </a:rPr>
              <a:t>аннимационных</a:t>
            </a:r>
            <a:r>
              <a:rPr lang="ru-RU" dirty="0" smtClean="0">
                <a:latin typeface="Comic Sans MS" pitchFamily="66" charset="0"/>
              </a:rPr>
              <a:t> эффектов в едино, способствует компенсации объёма информации и важным средством активизации познавательно-речевой активности у детей.</a:t>
            </a:r>
          </a:p>
          <a:p>
            <a:pPr algn="just"/>
            <a:endParaRPr lang="ru-RU" sz="2000" dirty="0" smtClean="0">
              <a:latin typeface="Comic Sans MS" pitchFamily="66" charset="0"/>
            </a:endParaRPr>
          </a:p>
          <a:p>
            <a:pPr algn="just"/>
            <a:endParaRPr lang="ru-RU" sz="2000" dirty="0" smtClean="0">
              <a:latin typeface="Comic Sans MS" pitchFamily="66" charset="0"/>
            </a:endParaRPr>
          </a:p>
          <a:p>
            <a:pPr algn="just"/>
            <a:endParaRPr lang="ru-RU" sz="2000" dirty="0" smtClean="0">
              <a:latin typeface="Comic Sans MS" pitchFamily="66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b="1" dirty="0" smtClean="0"/>
          </a:p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214422"/>
            <a:ext cx="864399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Comic Sans MS" pitchFamily="66" charset="0"/>
              </a:rPr>
              <a:t>      Виртуальная экскурсия 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«</a:t>
            </a:r>
            <a:r>
              <a:rPr lang="ru-RU" dirty="0" err="1" smtClean="0">
                <a:solidFill>
                  <a:srgbClr val="0070C0"/>
                </a:solidFill>
                <a:latin typeface="Comic Sans MS" pitchFamily="66" charset="0"/>
              </a:rPr>
              <a:t>Казань-театральная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» </a:t>
            </a:r>
            <a:r>
              <a:rPr lang="ru-RU" dirty="0" smtClean="0">
                <a:latin typeface="Comic Sans MS" pitchFamily="66" charset="0"/>
              </a:rPr>
              <a:t>создана  с помощью  сети Интернет, в компьютерных программах </a:t>
            </a:r>
            <a:r>
              <a:rPr lang="en-US" dirty="0" smtClean="0">
                <a:latin typeface="Comic Sans MS" pitchFamily="66" charset="0"/>
              </a:rPr>
              <a:t>Power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Point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Movavi</a:t>
            </a:r>
            <a:r>
              <a:rPr lang="en-US" dirty="0" smtClean="0">
                <a:latin typeface="Comic Sans MS" pitchFamily="66" charset="0"/>
              </a:rPr>
              <a:t> Video Editor</a:t>
            </a:r>
            <a:r>
              <a:rPr lang="ru-RU" dirty="0" smtClean="0">
                <a:latin typeface="Comic Sans MS" pitchFamily="66" charset="0"/>
              </a:rPr>
              <a:t>, приближённая к 3</a:t>
            </a:r>
            <a:r>
              <a:rPr lang="en-US" dirty="0" smtClean="0">
                <a:latin typeface="Comic Sans MS" pitchFamily="66" charset="0"/>
              </a:rPr>
              <a:t>D </a:t>
            </a:r>
            <a:r>
              <a:rPr lang="ru-RU" dirty="0" smtClean="0">
                <a:latin typeface="Comic Sans MS" pitchFamily="66" charset="0"/>
              </a:rPr>
              <a:t>эффекту, что создаёт «эффект присутствия». В состав экскурсии входит несколько панорам театров и дополнительные элементы: звуковое и голосовое сопровождение, короткие видеоролики, интерактивная карта с обзорными точками.</a:t>
            </a:r>
          </a:p>
          <a:p>
            <a:pPr algn="just"/>
            <a:r>
              <a:rPr lang="ru-RU" dirty="0" smtClean="0">
                <a:latin typeface="Comic Sans MS" pitchFamily="66" charset="0"/>
              </a:rPr>
              <a:t>       А в нашем случае,  экскурсия по театрам  г.Казани постоянно превращается в  игровое  театральное  пространство, где дети из разных групп старшего дошкольного возраста представляют экскурсантам театральные постановки в соответствии   с направлением  театра. </a:t>
            </a:r>
          </a:p>
          <a:p>
            <a:pPr algn="just"/>
            <a:r>
              <a:rPr lang="ru-RU" dirty="0" smtClean="0">
                <a:latin typeface="Comic Sans MS" pitchFamily="66" charset="0"/>
              </a:rPr>
              <a:t>«</a:t>
            </a:r>
            <a:r>
              <a:rPr lang="ru-RU" dirty="0" err="1" smtClean="0">
                <a:latin typeface="Comic Sans MS" pitchFamily="66" charset="0"/>
              </a:rPr>
              <a:t>Казань-театральная</a:t>
            </a:r>
            <a:r>
              <a:rPr lang="ru-RU" dirty="0" smtClean="0">
                <a:latin typeface="Comic Sans MS" pitchFamily="66" charset="0"/>
              </a:rPr>
              <a:t>» - это экскурсия по пяти театрам г.Казани: </a:t>
            </a:r>
          </a:p>
          <a:p>
            <a:pPr algn="just"/>
            <a:r>
              <a:rPr lang="ru-RU" dirty="0" smtClean="0">
                <a:latin typeface="Comic Sans MS" pitchFamily="66" charset="0"/>
              </a:rPr>
              <a:t>-театр кукол «</a:t>
            </a:r>
            <a:r>
              <a:rPr lang="ru-RU" dirty="0" err="1" smtClean="0">
                <a:latin typeface="Comic Sans MS" pitchFamily="66" charset="0"/>
              </a:rPr>
              <a:t>Экият</a:t>
            </a:r>
            <a:r>
              <a:rPr lang="ru-RU" dirty="0" smtClean="0">
                <a:latin typeface="Comic Sans MS" pitchFamily="66" charset="0"/>
              </a:rPr>
              <a:t>» - постановка сказки детьми «Как собака друга искала», </a:t>
            </a:r>
          </a:p>
          <a:p>
            <a:pPr algn="just"/>
            <a:r>
              <a:rPr lang="ru-RU" dirty="0" smtClean="0">
                <a:latin typeface="Comic Sans MS" pitchFamily="66" charset="0"/>
              </a:rPr>
              <a:t>-ТЮЗ –постановка сказки  «Петушок и бобовое зёрнышко», </a:t>
            </a:r>
          </a:p>
          <a:p>
            <a:pPr algn="just"/>
            <a:r>
              <a:rPr lang="ru-RU" dirty="0" smtClean="0">
                <a:latin typeface="Comic Sans MS" pitchFamily="66" charset="0"/>
              </a:rPr>
              <a:t>-театр оперы и балета </a:t>
            </a:r>
            <a:r>
              <a:rPr lang="ru-RU" dirty="0" err="1" smtClean="0">
                <a:latin typeface="Comic Sans MS" pitchFamily="66" charset="0"/>
              </a:rPr>
              <a:t>им.М.Джалиля</a:t>
            </a:r>
            <a:r>
              <a:rPr lang="ru-RU" dirty="0" smtClean="0">
                <a:latin typeface="Comic Sans MS" pitchFamily="66" charset="0"/>
              </a:rPr>
              <a:t> – балет «</a:t>
            </a:r>
            <a:r>
              <a:rPr lang="ru-RU" dirty="0" err="1" smtClean="0">
                <a:latin typeface="Comic Sans MS" pitchFamily="66" charset="0"/>
              </a:rPr>
              <a:t>Шурале</a:t>
            </a:r>
            <a:r>
              <a:rPr lang="ru-RU" dirty="0" smtClean="0">
                <a:latin typeface="Comic Sans MS" pitchFamily="66" charset="0"/>
              </a:rPr>
              <a:t>» ,  </a:t>
            </a:r>
          </a:p>
          <a:p>
            <a:pPr algn="just"/>
            <a:r>
              <a:rPr lang="ru-RU" dirty="0" smtClean="0">
                <a:latin typeface="Comic Sans MS" pitchFamily="66" charset="0"/>
              </a:rPr>
              <a:t>-Татарский </a:t>
            </a:r>
            <a:r>
              <a:rPr lang="ru-RU" dirty="0" err="1" smtClean="0">
                <a:latin typeface="Comic Sans MS" pitchFamily="66" charset="0"/>
              </a:rPr>
              <a:t>Акадедический</a:t>
            </a:r>
            <a:r>
              <a:rPr lang="ru-RU" dirty="0" smtClean="0">
                <a:latin typeface="Comic Sans MS" pitchFamily="66" charset="0"/>
              </a:rPr>
              <a:t> театр </a:t>
            </a:r>
            <a:r>
              <a:rPr lang="ru-RU" dirty="0" err="1" smtClean="0">
                <a:latin typeface="Comic Sans MS" pitchFamily="66" charset="0"/>
              </a:rPr>
              <a:t>им.Г.Камала</a:t>
            </a:r>
            <a:r>
              <a:rPr lang="ru-RU" dirty="0" smtClean="0">
                <a:latin typeface="Comic Sans MS" pitchFamily="66" charset="0"/>
              </a:rPr>
              <a:t> – </a:t>
            </a:r>
            <a:r>
              <a:rPr lang="ru-RU" dirty="0" err="1" smtClean="0">
                <a:latin typeface="Comic Sans MS" pitchFamily="66" charset="0"/>
              </a:rPr>
              <a:t>татрская</a:t>
            </a:r>
            <a:r>
              <a:rPr lang="ru-RU" dirty="0" smtClean="0">
                <a:latin typeface="Comic Sans MS" pitchFamily="66" charset="0"/>
              </a:rPr>
              <a:t> сказка «Две дочери», </a:t>
            </a:r>
          </a:p>
          <a:p>
            <a:pPr algn="just"/>
            <a:r>
              <a:rPr lang="ru-RU" dirty="0" smtClean="0">
                <a:latin typeface="Comic Sans MS" pitchFamily="66" charset="0"/>
              </a:rPr>
              <a:t>-театр </a:t>
            </a:r>
            <a:r>
              <a:rPr lang="ru-RU" dirty="0" err="1" smtClean="0">
                <a:latin typeface="Comic Sans MS" pitchFamily="66" charset="0"/>
              </a:rPr>
              <a:t>им.В.И.Качалова</a:t>
            </a:r>
            <a:r>
              <a:rPr lang="ru-RU" dirty="0" smtClean="0">
                <a:latin typeface="Comic Sans MS" pitchFamily="66" charset="0"/>
              </a:rPr>
              <a:t> – сказка С.Маршака «Ключик и замочек».</a:t>
            </a:r>
          </a:p>
          <a:p>
            <a:pPr algn="just"/>
            <a:endParaRPr lang="ru-RU" sz="2000" dirty="0" smtClean="0"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14290"/>
            <a:ext cx="833914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omic Sans MS" pitchFamily="66" charset="0"/>
              </a:rPr>
              <a:t>Пояснительная записка</a:t>
            </a:r>
            <a:endParaRPr lang="ru-RU" sz="5400" b="1" dirty="0">
              <a:ln>
                <a:solidFill>
                  <a:srgbClr val="C00000"/>
                </a:solidFill>
              </a:ln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Андрей\Desktop\73o9kKbBJz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6"/>
            <a:ext cx="9144000" cy="685801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86116" y="642918"/>
            <a:ext cx="286809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 smtClean="0">
                <a:ln>
                  <a:solidFill>
                    <a:srgbClr val="FF0000"/>
                  </a:solidFill>
                </a:ln>
                <a:solidFill>
                  <a:schemeClr val="bg1"/>
                </a:solidFill>
                <a:latin typeface="Comic Sans MS" pitchFamily="66" charset="0"/>
              </a:rPr>
              <a:t>Цель:</a:t>
            </a:r>
            <a:endParaRPr lang="ru-RU" sz="7200" b="1" dirty="0">
              <a:ln>
                <a:solidFill>
                  <a:srgbClr val="FF0000"/>
                </a:solidFill>
              </a:ln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0430" y="28574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071670" y="2071678"/>
            <a:ext cx="507209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</a:rPr>
              <a:t>Создание интерактивного виртуального образовательного</a:t>
            </a:r>
          </a:p>
          <a:p>
            <a:pPr algn="ctr"/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</a:rPr>
              <a:t> ресурса </a:t>
            </a:r>
          </a:p>
          <a:p>
            <a:pPr algn="ctr"/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</a:rPr>
              <a:t>для дошкольников </a:t>
            </a:r>
          </a:p>
          <a:p>
            <a:pPr algn="ctr"/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</a:rPr>
              <a:t>через организацию коллективного творческого дела:</a:t>
            </a:r>
          </a:p>
          <a:p>
            <a:pPr algn="ctr"/>
            <a:r>
              <a:rPr lang="ru-RU" sz="2600" b="1" dirty="0" smtClean="0">
                <a:solidFill>
                  <a:schemeClr val="bg1"/>
                </a:solidFill>
                <a:latin typeface="Comic Sans MS" pitchFamily="66" charset="0"/>
              </a:rPr>
              <a:t>педагог-ребёнок-родитель</a:t>
            </a:r>
            <a:endParaRPr lang="ru-RU" sz="26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00826" y="20716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gechtalttver.ru/wp-content/uploads/2018/09/%D0%BF%D0%BE%D0%B4%D1%80%D0%BE%D1%81%D1%82%D0%BA%D0%B8-%D0%BD%D0%B5-%D1%85%D0%BE%D1%82%D1%8F%D1%82-%D1%83%D1%87%D0%B8%D1%82%D1%8C%D1%81%D1%8F_GechtaltTver.ru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4648030" cy="331051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214810" y="214290"/>
            <a:ext cx="375936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omic Sans MS" pitchFamily="66" charset="0"/>
              </a:rPr>
              <a:t>Задачи</a:t>
            </a:r>
            <a:r>
              <a:rPr lang="ru-RU" sz="66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omic Sans MS" pitchFamily="66" charset="0"/>
              </a:rPr>
              <a:t>:</a:t>
            </a:r>
            <a:endParaRPr lang="ru-RU" sz="6600" b="1" dirty="0">
              <a:ln>
                <a:solidFill>
                  <a:srgbClr val="C00000"/>
                </a:solidFill>
              </a:ln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1916832"/>
            <a:ext cx="5292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sz="1400" b="1" dirty="0" smtClean="0">
                <a:solidFill>
                  <a:srgbClr val="0DE112"/>
                </a:solidFill>
                <a:latin typeface="Comic Sans MS" pitchFamily="66" charset="0"/>
              </a:rPr>
              <a:t>Повышение качества образования в ДОО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55976" y="2276872"/>
            <a:ext cx="5112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Повышение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IT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- компетентности педагогов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83968" y="328498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Создание условий для познавательно-речевого развития детей с тяжёлыми нарушениями речи </a:t>
            </a:r>
          </a:p>
        </p:txBody>
      </p:sp>
      <p:pic>
        <p:nvPicPr>
          <p:cNvPr id="10" name="Picture 2" descr="https://gechtalttver.ru/wp-content/uploads/2018/09/%D0%BF%D0%BE%D0%B4%D1%80%D0%BE%D1%81%D1%82%D0%BA%D0%B8-%D0%BD%D0%B5-%D1%85%D0%BE%D1%82%D1%8F%D1%82-%D1%83%D1%87%D0%B8%D1%82%D1%8C%D1%81%D1%8F_GechtaltTver.ru-.jpg"/>
          <p:cNvPicPr>
            <a:picLocks noChangeAspect="1" noChangeArrowheads="1"/>
          </p:cNvPicPr>
          <p:nvPr/>
        </p:nvPicPr>
        <p:blipFill>
          <a:blip r:embed="rId2" cstate="print"/>
          <a:srcRect l="24085" t="58215" r="60308"/>
          <a:stretch>
            <a:fillRect/>
          </a:stretch>
        </p:blipFill>
        <p:spPr bwMode="auto">
          <a:xfrm>
            <a:off x="1331640" y="2492896"/>
            <a:ext cx="900100" cy="18002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5004048" y="2636912"/>
            <a:ext cx="50405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B0F0"/>
                </a:solidFill>
                <a:latin typeface="Comic Sans MS" pitchFamily="66" charset="0"/>
              </a:rPr>
              <a:t>Объединение и развитие творческого </a:t>
            </a:r>
          </a:p>
          <a:p>
            <a:r>
              <a:rPr lang="ru-RU" sz="1400" b="1" dirty="0" smtClean="0">
                <a:solidFill>
                  <a:srgbClr val="00B0F0"/>
                </a:solidFill>
                <a:latin typeface="Comic Sans MS" pitchFamily="66" charset="0"/>
              </a:rPr>
              <a:t>потенциала педагогического и детского </a:t>
            </a:r>
          </a:p>
          <a:p>
            <a:r>
              <a:rPr lang="ru-RU" sz="1400" b="1" dirty="0" smtClean="0">
                <a:solidFill>
                  <a:srgbClr val="00B0F0"/>
                </a:solidFill>
                <a:latin typeface="Comic Sans MS" pitchFamily="66" charset="0"/>
              </a:rPr>
              <a:t>коллективов 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15616" y="4437112"/>
            <a:ext cx="62646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DE112"/>
                </a:solidFill>
                <a:latin typeface="Comic Sans MS" pitchFamily="66" charset="0"/>
              </a:rPr>
              <a:t>Привлечение родителей в образовательное пространство ДОО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915816" y="3861048"/>
            <a:ext cx="5976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FFFF00"/>
                </a:solidFill>
                <a:latin typeface="Comic Sans MS" pitchFamily="66" charset="0"/>
              </a:rPr>
              <a:t>Способствовать патриотическому, нравственному, художественно-эстетическому  воспитанию дошкольников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7016" y="4797152"/>
            <a:ext cx="88569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Comic Sans MS" pitchFamily="66" charset="0"/>
              </a:rPr>
              <a:t>Внедрение новых организационных форм образовательной работы, основанных на использовании ИКТ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85720" y="3143248"/>
            <a:ext cx="857256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Open Sans" pitchFamily="34" charset="0"/>
              </a:rPr>
              <a:t>При разработке виртуальной экскурсии придерживались следующих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omic Sans MS" pitchFamily="66" charset="0"/>
                <a:ea typeface="Times New Roman" pitchFamily="18" charset="0"/>
                <a:cs typeface="Open Sans" pitchFamily="34" charset="0"/>
              </a:rPr>
              <a:t>принципов: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Times New Roman" pitchFamily="18" charset="0"/>
                <a:cs typeface="Open Sans" pitchFamily="34" charset="0"/>
              </a:rPr>
              <a:t>научности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Times New Roman" pitchFamily="18" charset="0"/>
                <a:cs typeface="Open Sans" pitchFamily="34" charset="0"/>
              </a:rPr>
              <a:t>, 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Open Sans" pitchFamily="34" charset="0"/>
              </a:rPr>
              <a:t>предполагающему соответствие содержания экскурсии историческим</a:t>
            </a:r>
            <a:r>
              <a:rPr kumimoji="0" lang="ru-RU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Open Sans" pitchFamily="34" charset="0"/>
              </a:rPr>
              <a:t> и культурным фактам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Open Sans" pitchFamily="34" charset="0"/>
              </a:rPr>
              <a:t>;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Times New Roman" pitchFamily="18" charset="0"/>
                <a:cs typeface="Open Sans" pitchFamily="34" charset="0"/>
              </a:rPr>
              <a:t>доступности, 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Open Sans" pitchFamily="34" charset="0"/>
              </a:rPr>
              <a:t>предполагающему обеспечение </a:t>
            </a:r>
            <a:r>
              <a:rPr kumimoji="0" lang="ru-RU" b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Open Sans" pitchFamily="34" charset="0"/>
              </a:rPr>
              <a:t>логико‐педагогической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Open Sans" pitchFamily="34" charset="0"/>
              </a:rPr>
              <a:t> последовательности </a:t>
            </a:r>
            <a:r>
              <a:rPr lang="ru-RU" dirty="0" smtClean="0">
                <a:solidFill>
                  <a:srgbClr val="000000"/>
                </a:solidFill>
                <a:latin typeface="Comic Sans MS" pitchFamily="66" charset="0"/>
                <a:ea typeface="Times New Roman" pitchFamily="18" charset="0"/>
                <a:cs typeface="Open Sans" pitchFamily="34" charset="0"/>
              </a:rPr>
              <a:t>образовательного 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Open Sans" pitchFamily="34" charset="0"/>
              </a:rPr>
              <a:t>материала;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Times New Roman" pitchFamily="18" charset="0"/>
                <a:cs typeface="Open Sans" pitchFamily="34" charset="0"/>
              </a:rPr>
              <a:t>н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Times New Roman" pitchFamily="18" charset="0"/>
                <a:cs typeface="Open Sans" pitchFamily="34" charset="0"/>
              </a:rPr>
              <a:t>аглядности, 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Open Sans" pitchFamily="34" charset="0"/>
              </a:rPr>
              <a:t>согласно этому принципу средства обучения должны быть достаточно наглядными для формирования соответствующих ассоциаций;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Times New Roman" pitchFamily="18" charset="0"/>
                <a:cs typeface="Open Sans" pitchFamily="34" charset="0"/>
              </a:rPr>
              <a:t>связи теории с практикой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Times New Roman" pitchFamily="18" charset="0"/>
                <a:cs typeface="Open Sans" pitchFamily="34" charset="0"/>
              </a:rPr>
              <a:t>,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Times New Roman" pitchFamily="18" charset="0"/>
                <a:cs typeface="Open Sans" pitchFamily="34" charset="0"/>
              </a:rPr>
              <a:t> </a:t>
            </a:r>
            <a:r>
              <a:rPr kumimoji="0" lang="ru-RU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Open Sans" pitchFamily="34" charset="0"/>
              </a:rPr>
              <a:t>при выполнении этого принципа экскурсии побуждают воспитанников к активной жизнедеятельности, стимулируют у них заинтересованность</a:t>
            </a:r>
            <a:r>
              <a:rPr kumimoji="0" lang="ru-RU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Open Sans" pitchFamily="34" charset="0"/>
              </a:rPr>
              <a:t> к объектам культуры.</a:t>
            </a:r>
            <a:endParaRPr kumimoji="0" lang="ru-RU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8715436" cy="6429420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85728"/>
            <a:ext cx="87154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omic Sans MS" pitchFamily="66" charset="0"/>
              </a:rPr>
              <a:t>Принципы подготовки</a:t>
            </a:r>
          </a:p>
          <a:p>
            <a:pPr algn="ctr"/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omic Sans MS" pitchFamily="66" charset="0"/>
              </a:rPr>
              <a:t> интерактивной </a:t>
            </a:r>
          </a:p>
          <a:p>
            <a:pPr algn="ctr"/>
            <a:r>
              <a:rPr lang="ru-RU" sz="5400" b="1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omic Sans MS" pitchFamily="66" charset="0"/>
              </a:rPr>
              <a:t>виртуальной экскурсии:</a:t>
            </a:r>
            <a:endParaRPr lang="ru-RU" sz="5400" b="1" dirty="0">
              <a:ln>
                <a:solidFill>
                  <a:srgbClr val="C00000"/>
                </a:solidFill>
              </a:ln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ндрей\Desktop\73o9kKbBJz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6"/>
            <a:ext cx="9144000" cy="685801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643174" y="1357298"/>
            <a:ext cx="40735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Приложение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5500702"/>
            <a:ext cx="35217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3"/>
              </a:rPr>
              <a:t>https://yadi.sk/d/USohYEhqP4ddug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86050" y="3929066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57488" y="3786190"/>
            <a:ext cx="34204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4"/>
              </a:rPr>
              <a:t>https://yadi.sk/i/CKzcck37x90BwQ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071670" y="2285992"/>
            <a:ext cx="56944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chemeClr val="bg1"/>
                </a:solidFill>
              </a:rPr>
              <a:t>Вариант 1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Интерактивная  виртуальная экскурсия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 с воспитанниками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МАДОУ «Детский сад №316» - полная версия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(фото  размещены с письменного согласия родителей)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3108" y="4214818"/>
            <a:ext cx="488640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>
                <a:solidFill>
                  <a:schemeClr val="bg1"/>
                </a:solidFill>
              </a:rPr>
              <a:t>Вариант 2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Данный вариант интерактивной  виртуальной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экскурсии можно использовать педагогам 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в образовательном процессе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523</Words>
  <Application>Microsoft Office PowerPoint</Application>
  <PresentationFormat>Экран 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Гузель</cp:lastModifiedBy>
  <cp:revision>61</cp:revision>
  <dcterms:created xsi:type="dcterms:W3CDTF">2019-03-02T08:12:21Z</dcterms:created>
  <dcterms:modified xsi:type="dcterms:W3CDTF">2019-03-13T11:17:03Z</dcterms:modified>
</cp:coreProperties>
</file>